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60" r:id="rId5"/>
    <p:sldId id="262" r:id="rId6"/>
    <p:sldId id="261" r:id="rId7"/>
    <p:sldId id="259" r:id="rId8"/>
    <p:sldId id="264" r:id="rId9"/>
    <p:sldId id="265" r:id="rId10"/>
    <p:sldId id="263" r:id="rId11"/>
    <p:sldId id="267" r:id="rId12"/>
    <p:sldId id="268" r:id="rId13"/>
    <p:sldId id="269" r:id="rId14"/>
    <p:sldId id="270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4786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278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03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65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061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21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9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32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343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447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579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2C835E8-B400-40AD-A34E-830B4CE94940}" type="datetimeFigureOut">
              <a:rPr lang="ru-RU" smtClean="0"/>
              <a:t>03.04.2024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BFC00E9-6A2D-4E55-BA49-BFAE44157C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19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FEC950F-7757-4397-844B-8E744FDE5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135" y="1616349"/>
            <a:ext cx="10679836" cy="2556156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Проектирование и разработка интерфейса пользователя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E2C66F7-2007-4C6E-BFD8-AE47D2321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883" y="5834171"/>
            <a:ext cx="7693572" cy="664779"/>
          </a:xfrm>
        </p:spPr>
        <p:txBody>
          <a:bodyPr/>
          <a:lstStyle/>
          <a:p>
            <a:pPr algn="r"/>
            <a:r>
              <a:rPr lang="ru-RU" dirty="0"/>
              <a:t>Плюснина Е.В.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xmlns="" id="{7D46B672-DBB6-47F8-AE57-6F22DDD9EE43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664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ru-RU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xmlns="" id="{252A46D7-339A-4204-A424-A7F21B654155}"/>
              </a:ext>
            </a:extLst>
          </p:cNvPr>
          <p:cNvSpPr txBox="1">
            <a:spLocks/>
          </p:cNvSpPr>
          <p:nvPr/>
        </p:nvSpPr>
        <p:spPr>
          <a:xfrm>
            <a:off x="1271752" y="210591"/>
            <a:ext cx="9144000" cy="66477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/>
              <a:t>Государственное бюджетное профессиональное образовательное учреждение Самарской области «Тольяттинский социально-экономический колледж»</a:t>
            </a:r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623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255240E-4A70-4481-9EAD-05EB2CF6E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484632"/>
            <a:ext cx="10471123" cy="900285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Пропорции и расположение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FEECD013-F959-4725-B8CC-E99EA871F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061" y="1780457"/>
            <a:ext cx="8851037" cy="443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AF8BCCB-A6C5-4F3F-AACE-07E0DBDF6851}"/>
              </a:ext>
            </a:extLst>
          </p:cNvPr>
          <p:cNvSpPr txBox="1"/>
          <p:nvPr/>
        </p:nvSpPr>
        <p:spPr>
          <a:xfrm>
            <a:off x="357327" y="1411125"/>
            <a:ext cx="2190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ea typeface="Times New Roman" panose="02020603050405020304" pitchFamily="18" charset="0"/>
              </a:rPr>
              <a:t>Золотое сечение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22F05C2-92F8-4F48-9EB3-2616D3E1CB68}"/>
              </a:ext>
            </a:extLst>
          </p:cNvPr>
          <p:cNvSpPr txBox="1"/>
          <p:nvPr/>
        </p:nvSpPr>
        <p:spPr>
          <a:xfrm>
            <a:off x="310067" y="1859311"/>
            <a:ext cx="2454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dirty="0"/>
              <a:t>Кошелек Миллера»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xmlns="" id="{E2674D13-DADE-43C9-BFFA-DC44A08A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70" y="1516596"/>
            <a:ext cx="8888667" cy="496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xmlns="" id="{F7D5DF87-C5D2-4ADC-B4D8-C480832FA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119" y="2043977"/>
            <a:ext cx="7864872" cy="318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D4E551C-DF14-41D4-B055-3552F6EECF77}"/>
              </a:ext>
            </a:extLst>
          </p:cNvPr>
          <p:cNvSpPr txBox="1"/>
          <p:nvPr/>
        </p:nvSpPr>
        <p:spPr>
          <a:xfrm>
            <a:off x="357327" y="2307497"/>
            <a:ext cx="2689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Принцип группировки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7740C61-8AA0-49A5-BFB9-D3DC167084EF}"/>
              </a:ext>
            </a:extLst>
          </p:cNvPr>
          <p:cNvSpPr txBox="1"/>
          <p:nvPr/>
        </p:nvSpPr>
        <p:spPr>
          <a:xfrm>
            <a:off x="296663" y="276223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dirty="0"/>
              <a:t>Бритва Оккама» или KISS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CFD75C2-DB66-48C9-8BB5-AC2D8D5351E7}"/>
              </a:ext>
            </a:extLst>
          </p:cNvPr>
          <p:cNvSpPr txBox="1"/>
          <p:nvPr/>
        </p:nvSpPr>
        <p:spPr>
          <a:xfrm>
            <a:off x="240440" y="322022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ru-RU" dirty="0"/>
              <a:t>Видимость отражает полезность»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42EF8D2-3D9B-4818-8394-4CE19A322C34}"/>
              </a:ext>
            </a:extLst>
          </p:cNvPr>
          <p:cNvSpPr txBox="1"/>
          <p:nvPr/>
        </p:nvSpPr>
        <p:spPr>
          <a:xfrm>
            <a:off x="357327" y="3715082"/>
            <a:ext cx="6112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«Умное заимствование»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xmlns="" id="{02BFD32C-86C1-4C4C-B594-98879F96B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9" y="1659427"/>
            <a:ext cx="334599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xmlns="" id="{3C77BAF3-BF1B-4885-A425-EF9C3D60C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249" y="3429001"/>
            <a:ext cx="4008012" cy="223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xmlns="" id="{B4D8CD4B-9CBB-4534-B385-378A7DF13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588" y="2280482"/>
            <a:ext cx="3725661" cy="15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6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3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5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9" grpId="0"/>
      <p:bldP spid="21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97B61E4-8267-442B-A5A3-DAB7ACEE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2235"/>
            <a:ext cx="11434439" cy="1609344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Разработаем пользовательский интерфейс на основе системы Windows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3A4A1E0A-B374-48F3-970F-0F4FF9215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826" y="2583402"/>
            <a:ext cx="5398174" cy="4301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F1B9C89-A46F-41C5-B008-DB05783CB3CD}"/>
              </a:ext>
            </a:extLst>
          </p:cNvPr>
          <p:cNvSpPr txBox="1"/>
          <p:nvPr/>
        </p:nvSpPr>
        <p:spPr>
          <a:xfrm>
            <a:off x="142042" y="1997839"/>
            <a:ext cx="743948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Определение обработчика для класса </a:t>
            </a:r>
            <a:r>
              <a:rPr lang="ru-RU" dirty="0" err="1"/>
              <a:t>MainWindow</a:t>
            </a:r>
            <a:endParaRPr lang="ru-RU" dirty="0"/>
          </a:p>
          <a:p>
            <a:endParaRPr lang="ru-RU" dirty="0"/>
          </a:p>
          <a:p>
            <a:r>
              <a:rPr lang="en-US" b="1" dirty="0"/>
              <a:t>private</a:t>
            </a:r>
            <a:r>
              <a:rPr lang="en-US" dirty="0"/>
              <a:t> void </a:t>
            </a:r>
            <a:r>
              <a:rPr lang="en-US" dirty="0" err="1"/>
              <a:t>Window_Loaded</a:t>
            </a:r>
            <a:r>
              <a:rPr lang="en-US" dirty="0"/>
              <a:t>(object sender, </a:t>
            </a:r>
            <a:r>
              <a:rPr lang="en-US" dirty="0" err="1"/>
              <a:t>RoutedEventArgs</a:t>
            </a:r>
            <a:r>
              <a:rPr lang="en-US" dirty="0"/>
              <a:t> e) </a:t>
            </a:r>
            <a:endParaRPr lang="ru-RU" dirty="0"/>
          </a:p>
          <a:p>
            <a:r>
              <a:rPr lang="en-US" dirty="0"/>
              <a:t>{ </a:t>
            </a:r>
            <a:endParaRPr lang="ru-RU" dirty="0"/>
          </a:p>
          <a:p>
            <a:pPr lvl="1"/>
            <a:r>
              <a:rPr lang="en-US" dirty="0"/>
              <a:t>win1.Owner = this; </a:t>
            </a:r>
            <a:endParaRPr lang="ru-RU" dirty="0"/>
          </a:p>
          <a:p>
            <a:pPr lvl="1"/>
            <a:r>
              <a:rPr lang="en-US" dirty="0"/>
              <a:t>win2.Owner = this; </a:t>
            </a:r>
            <a:endParaRPr lang="ru-RU" dirty="0"/>
          </a:p>
          <a:p>
            <a:pPr lvl="1"/>
            <a:r>
              <a:rPr lang="en-US" dirty="0"/>
              <a:t>win1.Left = </a:t>
            </a:r>
            <a:r>
              <a:rPr lang="en-US" dirty="0" err="1"/>
              <a:t>this.Left</a:t>
            </a:r>
            <a:r>
              <a:rPr lang="en-US" dirty="0"/>
              <a:t> + </a:t>
            </a:r>
            <a:r>
              <a:rPr lang="en-US" dirty="0" err="1"/>
              <a:t>this.ActualWidth</a:t>
            </a:r>
            <a:r>
              <a:rPr lang="en-US" dirty="0"/>
              <a:t> - 10; </a:t>
            </a:r>
            <a:endParaRPr lang="ru-RU" dirty="0"/>
          </a:p>
          <a:p>
            <a:pPr lvl="1"/>
            <a:r>
              <a:rPr lang="en-US" dirty="0"/>
              <a:t>win1.Top = </a:t>
            </a:r>
            <a:r>
              <a:rPr lang="en-US" dirty="0" err="1"/>
              <a:t>this.Top</a:t>
            </a:r>
            <a:r>
              <a:rPr lang="en-US" dirty="0"/>
              <a:t> + </a:t>
            </a:r>
            <a:r>
              <a:rPr lang="en-US" dirty="0" err="1"/>
              <a:t>this.ActualHeight</a:t>
            </a:r>
            <a:r>
              <a:rPr lang="en-US" dirty="0"/>
              <a:t> - 10; </a:t>
            </a:r>
            <a:endParaRPr lang="ru-RU" dirty="0"/>
          </a:p>
          <a:p>
            <a:r>
              <a:rPr lang="en-US" dirty="0"/>
              <a:t>}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E01A834-5AE4-4CFA-A99B-4E63C7A7C816}"/>
              </a:ext>
            </a:extLst>
          </p:cNvPr>
          <p:cNvSpPr txBox="1"/>
          <p:nvPr/>
        </p:nvSpPr>
        <p:spPr>
          <a:xfrm>
            <a:off x="142042" y="4704918"/>
            <a:ext cx="647182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Исправление ошибки</a:t>
            </a:r>
          </a:p>
          <a:p>
            <a:r>
              <a:rPr lang="en-US" dirty="0"/>
              <a:t>private void </a:t>
            </a:r>
            <a:r>
              <a:rPr lang="en-US" dirty="0" err="1"/>
              <a:t>Window_Closing</a:t>
            </a:r>
            <a:r>
              <a:rPr lang="en-US" dirty="0"/>
              <a:t>(object sender, </a:t>
            </a:r>
            <a:r>
              <a:rPr lang="en-US" dirty="0" err="1"/>
              <a:t>System.ComponentModel.CancelEventArgs</a:t>
            </a:r>
            <a:r>
              <a:rPr lang="en-US" dirty="0"/>
              <a:t> e) </a:t>
            </a:r>
            <a:endParaRPr lang="ru-RU" dirty="0"/>
          </a:p>
          <a:p>
            <a:r>
              <a:rPr lang="en-US" dirty="0"/>
              <a:t>{ </a:t>
            </a:r>
            <a:endParaRPr lang="ru-RU" dirty="0"/>
          </a:p>
          <a:p>
            <a:pPr lvl="1"/>
            <a:r>
              <a:rPr lang="en-US" dirty="0" err="1"/>
              <a:t>e.Cancel</a:t>
            </a:r>
            <a:r>
              <a:rPr lang="en-US" dirty="0"/>
              <a:t> = true; </a:t>
            </a:r>
            <a:endParaRPr lang="ru-RU" dirty="0"/>
          </a:p>
          <a:p>
            <a:pPr lvl="1"/>
            <a:r>
              <a:rPr lang="en-US" dirty="0"/>
              <a:t>Hide(); </a:t>
            </a:r>
            <a:endParaRPr lang="ru-RU" dirty="0"/>
          </a:p>
          <a:p>
            <a:r>
              <a:rPr lang="en-US" dirty="0"/>
              <a:t>} 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A6B5A26-7BC4-45AA-BB4B-9B9F56672ACC}"/>
              </a:ext>
            </a:extLst>
          </p:cNvPr>
          <p:cNvSpPr txBox="1"/>
          <p:nvPr/>
        </p:nvSpPr>
        <p:spPr>
          <a:xfrm>
            <a:off x="142042" y="1758153"/>
            <a:ext cx="86823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окна </a:t>
            </a:r>
            <a:r>
              <a:rPr lang="ru-RU" dirty="0" err="1"/>
              <a:t>MainWindow</a:t>
            </a:r>
            <a:r>
              <a:rPr lang="ru-RU" dirty="0"/>
              <a:t> измените обработчик </a:t>
            </a:r>
          </a:p>
          <a:p>
            <a:endParaRPr lang="ru-RU" dirty="0"/>
          </a:p>
          <a:p>
            <a:r>
              <a:rPr lang="en-US" dirty="0"/>
              <a:t>private void button1_Click(object sender, </a:t>
            </a:r>
            <a:r>
              <a:rPr lang="en-US" dirty="0" err="1"/>
              <a:t>RoutedEventArgs</a:t>
            </a:r>
            <a:r>
              <a:rPr lang="en-US" dirty="0"/>
              <a:t> e) </a:t>
            </a:r>
            <a:endParaRPr lang="ru-RU" dirty="0"/>
          </a:p>
          <a:p>
            <a:r>
              <a:rPr lang="en-US" dirty="0"/>
              <a:t>{ </a:t>
            </a:r>
            <a:endParaRPr lang="ru-RU" dirty="0"/>
          </a:p>
          <a:p>
            <a:pPr lvl="1"/>
            <a:r>
              <a:rPr lang="en-US" dirty="0"/>
              <a:t>if (win1.IsVisible) </a:t>
            </a:r>
            <a:endParaRPr lang="ru-RU" dirty="0"/>
          </a:p>
          <a:p>
            <a:pPr lvl="1"/>
            <a:r>
              <a:rPr lang="en-US" dirty="0"/>
              <a:t>win1.Close(); </a:t>
            </a:r>
            <a:endParaRPr lang="ru-RU" dirty="0"/>
          </a:p>
          <a:p>
            <a:pPr lvl="1"/>
            <a:r>
              <a:rPr lang="en-US" dirty="0"/>
              <a:t>else win1.Show(); </a:t>
            </a:r>
            <a:endParaRPr lang="ru-RU" dirty="0"/>
          </a:p>
          <a:p>
            <a:r>
              <a:rPr lang="en-US" dirty="0"/>
              <a:t>}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BDE155B-A5F9-4885-8536-32BB8B1923A1}"/>
              </a:ext>
            </a:extLst>
          </p:cNvPr>
          <p:cNvSpPr txBox="1"/>
          <p:nvPr/>
        </p:nvSpPr>
        <p:spPr>
          <a:xfrm>
            <a:off x="142042" y="4066477"/>
            <a:ext cx="720455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окна Window1 определите обработчик события </a:t>
            </a:r>
            <a:r>
              <a:rPr lang="ru-RU" dirty="0" err="1"/>
              <a:t>IsVisibleChanged</a:t>
            </a:r>
            <a:endParaRPr lang="ru-RU" dirty="0"/>
          </a:p>
          <a:p>
            <a:endParaRPr lang="ru-RU" dirty="0"/>
          </a:p>
          <a:p>
            <a:r>
              <a:rPr lang="en-US" dirty="0"/>
              <a:t>private void </a:t>
            </a:r>
            <a:r>
              <a:rPr lang="en-US" dirty="0" err="1"/>
              <a:t>Window_IsVisibleChanged</a:t>
            </a:r>
            <a:r>
              <a:rPr lang="en-US" dirty="0"/>
              <a:t>(object sender, </a:t>
            </a:r>
            <a:r>
              <a:rPr lang="en-US" dirty="0" err="1"/>
              <a:t>DependencyPropertyChangedEventArgs</a:t>
            </a:r>
            <a:r>
              <a:rPr lang="en-US" dirty="0"/>
              <a:t> e) </a:t>
            </a:r>
            <a:endParaRPr lang="ru-RU" dirty="0"/>
          </a:p>
          <a:p>
            <a:r>
              <a:rPr lang="en-US" dirty="0"/>
              <a:t>{ 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(</a:t>
            </a:r>
            <a:r>
              <a:rPr lang="en-US" dirty="0" err="1"/>
              <a:t>Owner.FindName</a:t>
            </a:r>
            <a:r>
              <a:rPr lang="en-US" dirty="0"/>
              <a:t>("button1") as Button).Content = </a:t>
            </a:r>
            <a:r>
              <a:rPr lang="en-US" dirty="0" err="1"/>
              <a:t>IsVisible</a:t>
            </a:r>
            <a:r>
              <a:rPr lang="en-US" dirty="0"/>
              <a:t> ? "</a:t>
            </a:r>
            <a:r>
              <a:rPr lang="ru-RU" dirty="0"/>
              <a:t>Закрыть подчиненное окно" : "Открыть подчиненное окно"; </a:t>
            </a:r>
          </a:p>
          <a:p>
            <a:r>
              <a:rPr lang="ru-RU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086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78F9543-DDFD-4781-8701-3A328E15D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29263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Модальные и обычные кнопки диалогового окна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413830B-7E84-4B6D-BE58-6D137774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050" y="1516602"/>
            <a:ext cx="5278884" cy="17724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3A3EC2-52B6-473C-A493-E4263A914B13}"/>
              </a:ext>
            </a:extLst>
          </p:cNvPr>
          <p:cNvSpPr txBox="1"/>
          <p:nvPr/>
        </p:nvSpPr>
        <p:spPr>
          <a:xfrm>
            <a:off x="321816" y="1749771"/>
            <a:ext cx="46408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bool </a:t>
            </a:r>
            <a:r>
              <a:rPr lang="en-US" dirty="0" err="1"/>
              <a:t>dialogRes</a:t>
            </a:r>
            <a:r>
              <a:rPr lang="en-US" dirty="0"/>
              <a:t>; </a:t>
            </a:r>
            <a:endParaRPr lang="ru-RU" dirty="0"/>
          </a:p>
          <a:p>
            <a:r>
              <a:rPr lang="en-US" dirty="0"/>
              <a:t>public bool </a:t>
            </a:r>
            <a:r>
              <a:rPr lang="en-US" dirty="0" err="1"/>
              <a:t>DialogRes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{ 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get { return </a:t>
            </a:r>
            <a:r>
              <a:rPr lang="en-US" dirty="0" err="1"/>
              <a:t>dialogRes</a:t>
            </a:r>
            <a:r>
              <a:rPr lang="en-US" dirty="0"/>
              <a:t>; } </a:t>
            </a:r>
            <a:endParaRPr lang="ru-RU" dirty="0"/>
          </a:p>
          <a:p>
            <a:r>
              <a:rPr lang="en-US" dirty="0"/>
              <a:t>}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A1294CA-D396-4D64-8EA7-42DD90826C82}"/>
              </a:ext>
            </a:extLst>
          </p:cNvPr>
          <p:cNvSpPr txBox="1"/>
          <p:nvPr/>
        </p:nvSpPr>
        <p:spPr>
          <a:xfrm>
            <a:off x="241917" y="3289074"/>
            <a:ext cx="107712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private void </a:t>
            </a:r>
            <a:r>
              <a:rPr lang="en-US" dirty="0" err="1"/>
              <a:t>Window_IsVisibleChanged</a:t>
            </a:r>
            <a:r>
              <a:rPr lang="en-US" dirty="0"/>
              <a:t>(object sender, </a:t>
            </a:r>
            <a:r>
              <a:rPr lang="en-US" dirty="0" err="1"/>
              <a:t>DependencyPropertyChangedEventArgs</a:t>
            </a:r>
            <a:r>
              <a:rPr lang="en-US" dirty="0"/>
              <a:t> e) </a:t>
            </a:r>
            <a:endParaRPr lang="ru-RU" dirty="0"/>
          </a:p>
          <a:p>
            <a:r>
              <a:rPr lang="en-US" dirty="0"/>
              <a:t>{ </a:t>
            </a:r>
            <a:endParaRPr lang="ru-RU" dirty="0"/>
          </a:p>
          <a:p>
            <a:pPr lvl="1"/>
            <a:r>
              <a:rPr lang="en-US" dirty="0"/>
              <a:t>if (</a:t>
            </a:r>
            <a:r>
              <a:rPr lang="en-US" dirty="0" err="1"/>
              <a:t>IsVisible</a:t>
            </a:r>
            <a:r>
              <a:rPr lang="en-US" dirty="0"/>
              <a:t>) </a:t>
            </a:r>
            <a:endParaRPr lang="ru-RU" dirty="0"/>
          </a:p>
          <a:p>
            <a:pPr lvl="1"/>
            <a:r>
              <a:rPr lang="en-US" dirty="0" err="1"/>
              <a:t>dialogRes</a:t>
            </a:r>
            <a:r>
              <a:rPr lang="en-US" dirty="0"/>
              <a:t> = false; </a:t>
            </a:r>
            <a:endParaRPr lang="ru-RU" dirty="0"/>
          </a:p>
          <a:p>
            <a:r>
              <a:rPr lang="en-US" dirty="0"/>
              <a:t>} </a:t>
            </a:r>
            <a:endParaRPr lang="ru-RU" dirty="0"/>
          </a:p>
          <a:p>
            <a:r>
              <a:rPr lang="en-US" dirty="0"/>
              <a:t>private void button1_Click(object sender, </a:t>
            </a:r>
            <a:r>
              <a:rPr lang="en-US" dirty="0" err="1"/>
              <a:t>RoutedEventArgs</a:t>
            </a:r>
            <a:r>
              <a:rPr lang="en-US" dirty="0"/>
              <a:t> e) </a:t>
            </a:r>
            <a:endParaRPr lang="ru-RU" dirty="0"/>
          </a:p>
          <a:p>
            <a:r>
              <a:rPr lang="en-US" dirty="0"/>
              <a:t>{ </a:t>
            </a:r>
            <a:endParaRPr lang="ru-RU" dirty="0"/>
          </a:p>
          <a:p>
            <a:pPr lvl="1"/>
            <a:r>
              <a:rPr lang="en-US" dirty="0" err="1"/>
              <a:t>dialogRes</a:t>
            </a:r>
            <a:r>
              <a:rPr lang="en-US" dirty="0"/>
              <a:t> = true; </a:t>
            </a:r>
            <a:endParaRPr lang="ru-RU" dirty="0"/>
          </a:p>
          <a:p>
            <a:pPr lvl="1"/>
            <a:r>
              <a:rPr lang="en-US" dirty="0"/>
              <a:t>Close(); </a:t>
            </a:r>
            <a:endParaRPr lang="ru-RU" dirty="0"/>
          </a:p>
          <a:p>
            <a:r>
              <a:rPr lang="en-US" dirty="0"/>
              <a:t>}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DCB917D-306B-4B2A-A7F6-E808C665A96D}"/>
              </a:ext>
            </a:extLst>
          </p:cNvPr>
          <p:cNvSpPr txBox="1"/>
          <p:nvPr/>
        </p:nvSpPr>
        <p:spPr>
          <a:xfrm>
            <a:off x="3968319" y="5341398"/>
            <a:ext cx="788789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void button2_Click(object sender, </a:t>
            </a:r>
            <a:r>
              <a:rPr lang="en-US" dirty="0" err="1"/>
              <a:t>RoutedEventArgs</a:t>
            </a:r>
            <a:r>
              <a:rPr lang="en-US" dirty="0"/>
              <a:t> e) </a:t>
            </a:r>
            <a:endParaRPr lang="ru-RU" dirty="0"/>
          </a:p>
          <a:p>
            <a:r>
              <a:rPr lang="en-US" dirty="0"/>
              <a:t>{ </a:t>
            </a:r>
            <a:endParaRPr lang="ru-RU" dirty="0"/>
          </a:p>
          <a:p>
            <a:pPr lvl="1"/>
            <a:r>
              <a:rPr lang="en-US" dirty="0" err="1"/>
              <a:t>Owner.Title</a:t>
            </a:r>
            <a:r>
              <a:rPr lang="en-US" dirty="0"/>
              <a:t> = textBox1.Text; </a:t>
            </a:r>
            <a:endParaRPr lang="ru-RU" dirty="0"/>
          </a:p>
          <a:p>
            <a:pPr lvl="1"/>
            <a:r>
              <a:rPr lang="en-US" dirty="0" err="1"/>
              <a:t>Owner.OwnedWindows</a:t>
            </a:r>
            <a:r>
              <a:rPr lang="en-US" dirty="0"/>
              <a:t>[0].Title = textBox2.Text; </a:t>
            </a:r>
            <a:endParaRPr lang="ru-RU" dirty="0"/>
          </a:p>
          <a:p>
            <a:r>
              <a:rPr lang="en-US" dirty="0"/>
              <a:t>}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0148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7942F3D-ACE8-49B6-B43A-7601E6AF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586" y="172093"/>
            <a:ext cx="10058400" cy="625077"/>
          </a:xfrm>
        </p:spPr>
        <p:txBody>
          <a:bodyPr>
            <a:normAutofit fontScale="90000"/>
          </a:bodyPr>
          <a:lstStyle/>
          <a:p>
            <a:r>
              <a:rPr lang="ru-RU" sz="4400" dirty="0"/>
              <a:t>Работа с датами и временем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F30D03-ECBF-486E-8426-F39774F3BC8D}"/>
              </a:ext>
            </a:extLst>
          </p:cNvPr>
          <p:cNvSpPr txBox="1"/>
          <p:nvPr/>
        </p:nvSpPr>
        <p:spPr>
          <a:xfrm>
            <a:off x="306626" y="775916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Отображение текущего времени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53CD5A1-F79C-4D4E-BD04-67E7CB0C8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06" y="1109709"/>
            <a:ext cx="5230565" cy="256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DE0816C-0702-4392-8A97-078EF3A19C45}"/>
              </a:ext>
            </a:extLst>
          </p:cNvPr>
          <p:cNvSpPr txBox="1"/>
          <p:nvPr/>
        </p:nvSpPr>
        <p:spPr>
          <a:xfrm>
            <a:off x="306626" y="3775936"/>
            <a:ext cx="91444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System.Windows.Threading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В описание класса </a:t>
            </a:r>
            <a:r>
              <a:rPr lang="ru-RU" dirty="0" err="1"/>
              <a:t>MainWindow</a:t>
            </a:r>
            <a:r>
              <a:rPr lang="ru-RU" dirty="0"/>
              <a:t> добавьте поле</a:t>
            </a:r>
          </a:p>
          <a:p>
            <a:r>
              <a:rPr lang="en-US" dirty="0" err="1"/>
              <a:t>DispatcherTimer</a:t>
            </a:r>
            <a:r>
              <a:rPr lang="en-US" dirty="0"/>
              <a:t> timer1 = new </a:t>
            </a:r>
            <a:r>
              <a:rPr lang="en-US" dirty="0" err="1"/>
              <a:t>DispatcherTimer</a:t>
            </a:r>
            <a:r>
              <a:rPr lang="en-US" dirty="0"/>
              <a:t>();</a:t>
            </a:r>
            <a:endParaRPr lang="ru-RU" dirty="0"/>
          </a:p>
          <a:p>
            <a:r>
              <a:rPr lang="ru-RU" dirty="0"/>
              <a:t>В конструктор класса добавьте следующие операторы: </a:t>
            </a:r>
            <a:endParaRPr lang="ru-RU" dirty="0" smtClean="0"/>
          </a:p>
          <a:p>
            <a:r>
              <a:rPr lang="en-US" dirty="0" smtClean="0"/>
              <a:t>timer1.Interval </a:t>
            </a:r>
            <a:r>
              <a:rPr lang="en-US" dirty="0"/>
              <a:t>= </a:t>
            </a:r>
            <a:r>
              <a:rPr lang="en-US" dirty="0" err="1"/>
              <a:t>TimeSpan.FromMilliseconds</a:t>
            </a:r>
            <a:r>
              <a:rPr lang="en-US" dirty="0"/>
              <a:t>(1000); </a:t>
            </a:r>
            <a:endParaRPr lang="ru-RU" dirty="0"/>
          </a:p>
          <a:p>
            <a:r>
              <a:rPr lang="en-US" dirty="0"/>
              <a:t>timer1.Tick += timer1_Tick; </a:t>
            </a:r>
            <a:endParaRPr lang="ru-RU" dirty="0"/>
          </a:p>
          <a:p>
            <a:r>
              <a:rPr lang="en-US" dirty="0"/>
              <a:t>timer1.Start();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853155FE-D37B-40DC-B327-83EAB901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42" y="1109709"/>
            <a:ext cx="5572683" cy="2569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2D99E07-5232-4F49-9D78-A3952DAF34A1}"/>
              </a:ext>
            </a:extLst>
          </p:cNvPr>
          <p:cNvSpPr txBox="1"/>
          <p:nvPr/>
        </p:nvSpPr>
        <p:spPr>
          <a:xfrm>
            <a:off x="4637843" y="5485578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void timer1_Tick(object sender, </a:t>
            </a:r>
            <a:r>
              <a:rPr lang="en-US" dirty="0" err="1"/>
              <a:t>EventArgs</a:t>
            </a:r>
            <a:r>
              <a:rPr lang="en-US" dirty="0"/>
              <a:t> e) </a:t>
            </a:r>
            <a:endParaRPr lang="ru-RU" dirty="0"/>
          </a:p>
          <a:p>
            <a:r>
              <a:rPr lang="en-US" dirty="0"/>
              <a:t>{ </a:t>
            </a:r>
            <a:endParaRPr lang="ru-RU" dirty="0"/>
          </a:p>
          <a:p>
            <a:r>
              <a:rPr lang="ru-RU" dirty="0"/>
              <a:t>	</a:t>
            </a:r>
            <a:r>
              <a:rPr lang="en-US" dirty="0"/>
              <a:t>label1.Text = </a:t>
            </a:r>
            <a:r>
              <a:rPr lang="en-US" dirty="0" err="1"/>
              <a:t>DateTime.Now.ToLongTimeString</a:t>
            </a:r>
            <a:r>
              <a:rPr lang="en-US" dirty="0"/>
              <a:t>(); </a:t>
            </a:r>
            <a:endParaRPr lang="ru-RU" dirty="0"/>
          </a:p>
          <a:p>
            <a:r>
              <a:rPr lang="en-US" dirty="0"/>
              <a:t>}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0296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E23A20D-95F8-4838-B8AE-3A967964D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460" y="170739"/>
            <a:ext cx="10648676" cy="527422"/>
          </a:xfrm>
        </p:spPr>
        <p:txBody>
          <a:bodyPr>
            <a:normAutofit fontScale="90000"/>
          </a:bodyPr>
          <a:lstStyle/>
          <a:p>
            <a:r>
              <a:rPr lang="ru-RU" dirty="0"/>
              <a:t> </a:t>
            </a:r>
            <a:r>
              <a:rPr lang="ru-RU" sz="4400" dirty="0"/>
              <a:t>выделение активного поля ввода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C54D022-961A-4C46-838D-F8A55E47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680" y="1908699"/>
            <a:ext cx="4023619" cy="2171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6739E4-4F12-442F-85A6-C3DA08B7848B}"/>
              </a:ext>
            </a:extLst>
          </p:cNvPr>
          <p:cNvSpPr txBox="1"/>
          <p:nvPr/>
        </p:nvSpPr>
        <p:spPr>
          <a:xfrm>
            <a:off x="299665" y="698161"/>
            <a:ext cx="75925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поля ввода textBox1 создайте обработчики событий </a:t>
            </a:r>
            <a:r>
              <a:rPr lang="ru-RU" dirty="0" err="1"/>
              <a:t>GotFocus</a:t>
            </a:r>
            <a:r>
              <a:rPr lang="ru-RU" dirty="0"/>
              <a:t> и </a:t>
            </a:r>
            <a:r>
              <a:rPr lang="ru-RU" dirty="0" err="1"/>
              <a:t>LostFocus</a:t>
            </a:r>
            <a:r>
              <a:rPr lang="ru-RU" dirty="0"/>
              <a:t>: </a:t>
            </a:r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454F01-7B2B-4AE7-9588-695E33F1B890}"/>
              </a:ext>
            </a:extLst>
          </p:cNvPr>
          <p:cNvSpPr txBox="1"/>
          <p:nvPr/>
        </p:nvSpPr>
        <p:spPr>
          <a:xfrm>
            <a:off x="202009" y="1429230"/>
            <a:ext cx="84359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 файле </a:t>
            </a:r>
            <a:r>
              <a:rPr lang="en-US" dirty="0" err="1"/>
              <a:t>MainWindow.xaml.cs</a:t>
            </a:r>
            <a:r>
              <a:rPr lang="en-US" dirty="0"/>
              <a:t> </a:t>
            </a:r>
            <a:r>
              <a:rPr lang="ru-RU" dirty="0"/>
              <a:t>в описание класса </a:t>
            </a:r>
            <a:r>
              <a:rPr lang="en-US" dirty="0" err="1"/>
              <a:t>MainWindow</a:t>
            </a:r>
            <a:r>
              <a:rPr lang="en-US" dirty="0"/>
              <a:t> </a:t>
            </a:r>
            <a:r>
              <a:rPr lang="ru-RU" dirty="0"/>
              <a:t>добавьте поля </a:t>
            </a:r>
          </a:p>
          <a:p>
            <a:r>
              <a:rPr lang="en-US" dirty="0"/>
              <a:t>Brush </a:t>
            </a:r>
            <a:r>
              <a:rPr lang="en-US" dirty="0" err="1"/>
              <a:t>backgr</a:t>
            </a:r>
            <a:r>
              <a:rPr lang="en-US" dirty="0"/>
              <a:t>; </a:t>
            </a:r>
            <a:endParaRPr lang="ru-RU" dirty="0"/>
          </a:p>
          <a:p>
            <a:r>
              <a:rPr lang="en-US" dirty="0"/>
              <a:t>Brush </a:t>
            </a:r>
            <a:r>
              <a:rPr lang="en-US" dirty="0" err="1"/>
              <a:t>foregr</a:t>
            </a:r>
            <a:r>
              <a:rPr lang="en-US" dirty="0"/>
              <a:t>; </a:t>
            </a:r>
            <a:endParaRPr lang="ru-RU" dirty="0"/>
          </a:p>
          <a:p>
            <a:r>
              <a:rPr lang="ru-RU" dirty="0"/>
              <a:t>В конструктор класса </a:t>
            </a:r>
            <a:r>
              <a:rPr lang="en-US" dirty="0" err="1"/>
              <a:t>MainWindow</a:t>
            </a:r>
            <a:r>
              <a:rPr lang="en-US" dirty="0"/>
              <a:t> </a:t>
            </a:r>
            <a:r>
              <a:rPr lang="ru-RU" dirty="0"/>
              <a:t>добавьте следующие операторы: </a:t>
            </a:r>
          </a:p>
          <a:p>
            <a:r>
              <a:rPr lang="en-US" dirty="0" err="1"/>
              <a:t>backgr</a:t>
            </a:r>
            <a:r>
              <a:rPr lang="en-US" dirty="0"/>
              <a:t> = textBox1.Background; </a:t>
            </a:r>
            <a:endParaRPr lang="ru-RU" dirty="0"/>
          </a:p>
          <a:p>
            <a:r>
              <a:rPr lang="en-US" dirty="0" err="1"/>
              <a:t>foregr</a:t>
            </a:r>
            <a:r>
              <a:rPr lang="en-US" dirty="0"/>
              <a:t> = textBox1.Foreground; </a:t>
            </a:r>
            <a:endParaRPr lang="ru-RU" dirty="0"/>
          </a:p>
          <a:p>
            <a:r>
              <a:rPr lang="en-US" dirty="0"/>
              <a:t>textBox1.Focus(); 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BA0DF90-D43A-4EAB-8F87-E01CD3FF1647}"/>
              </a:ext>
            </a:extLst>
          </p:cNvPr>
          <p:cNvSpPr txBox="1"/>
          <p:nvPr/>
        </p:nvSpPr>
        <p:spPr>
          <a:xfrm>
            <a:off x="202009" y="3460555"/>
            <a:ext cx="101404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private void textBox1_GotFocus(object sender, </a:t>
            </a:r>
            <a:r>
              <a:rPr lang="en-US" dirty="0" err="1"/>
              <a:t>RoutedEventArgs</a:t>
            </a:r>
            <a:r>
              <a:rPr lang="en-US" dirty="0"/>
              <a:t> e) </a:t>
            </a:r>
            <a:endParaRPr lang="ru-RU" dirty="0"/>
          </a:p>
          <a:p>
            <a:r>
              <a:rPr lang="en-US" dirty="0"/>
              <a:t>{ </a:t>
            </a:r>
            <a:endParaRPr lang="ru-RU" dirty="0"/>
          </a:p>
          <a:p>
            <a:pPr lvl="1"/>
            <a:r>
              <a:rPr lang="en-US" dirty="0" err="1"/>
              <a:t>TextBox</a:t>
            </a:r>
            <a:r>
              <a:rPr lang="en-US" dirty="0"/>
              <a:t> tb = </a:t>
            </a:r>
            <a:r>
              <a:rPr lang="en-US" dirty="0" err="1"/>
              <a:t>e.Source</a:t>
            </a:r>
            <a:r>
              <a:rPr lang="en-US" dirty="0"/>
              <a:t> as </a:t>
            </a:r>
            <a:r>
              <a:rPr lang="en-US" dirty="0" err="1"/>
              <a:t>TextBox</a:t>
            </a:r>
            <a:r>
              <a:rPr lang="en-US" dirty="0"/>
              <a:t>; </a:t>
            </a:r>
            <a:endParaRPr lang="ru-RU" dirty="0"/>
          </a:p>
          <a:p>
            <a:pPr lvl="1"/>
            <a:r>
              <a:rPr lang="en-US" dirty="0" err="1"/>
              <a:t>tb.Foreground</a:t>
            </a:r>
            <a:r>
              <a:rPr lang="en-US" dirty="0"/>
              <a:t> = </a:t>
            </a:r>
            <a:r>
              <a:rPr lang="en-US" dirty="0" err="1"/>
              <a:t>Brushes.White</a:t>
            </a:r>
            <a:r>
              <a:rPr lang="en-US" dirty="0"/>
              <a:t>; </a:t>
            </a:r>
            <a:endParaRPr lang="ru-RU" dirty="0"/>
          </a:p>
          <a:p>
            <a:pPr lvl="1"/>
            <a:r>
              <a:rPr lang="en-US" dirty="0" err="1"/>
              <a:t>tb.Background</a:t>
            </a:r>
            <a:r>
              <a:rPr lang="en-US" dirty="0"/>
              <a:t> = </a:t>
            </a:r>
            <a:r>
              <a:rPr lang="en-US" dirty="0" err="1"/>
              <a:t>Brushes.Green</a:t>
            </a:r>
            <a:r>
              <a:rPr lang="en-US" dirty="0"/>
              <a:t>; </a:t>
            </a:r>
            <a:endParaRPr lang="ru-RU" dirty="0"/>
          </a:p>
          <a:p>
            <a:r>
              <a:rPr lang="en-US" dirty="0"/>
              <a:t>} </a:t>
            </a:r>
            <a:endParaRPr lang="ru-RU" dirty="0"/>
          </a:p>
          <a:p>
            <a:r>
              <a:rPr lang="en-US" dirty="0"/>
              <a:t>private void textBox1_LostFocus(object sender, </a:t>
            </a:r>
            <a:r>
              <a:rPr lang="en-US" dirty="0" err="1"/>
              <a:t>RoutedEventArgs</a:t>
            </a:r>
            <a:r>
              <a:rPr lang="en-US" dirty="0"/>
              <a:t> e) </a:t>
            </a:r>
            <a:endParaRPr lang="ru-RU" dirty="0"/>
          </a:p>
          <a:p>
            <a:r>
              <a:rPr lang="en-US" dirty="0"/>
              <a:t>{ </a:t>
            </a:r>
            <a:endParaRPr lang="ru-RU" dirty="0"/>
          </a:p>
          <a:p>
            <a:pPr lvl="1"/>
            <a:r>
              <a:rPr lang="en-US" dirty="0" err="1"/>
              <a:t>TextBox</a:t>
            </a:r>
            <a:r>
              <a:rPr lang="en-US" dirty="0"/>
              <a:t> tb = </a:t>
            </a:r>
            <a:r>
              <a:rPr lang="en-US" dirty="0" err="1"/>
              <a:t>e.Source</a:t>
            </a:r>
            <a:r>
              <a:rPr lang="en-US" dirty="0"/>
              <a:t> as </a:t>
            </a:r>
            <a:r>
              <a:rPr lang="en-US" dirty="0" err="1"/>
              <a:t>TextBox</a:t>
            </a:r>
            <a:r>
              <a:rPr lang="en-US" dirty="0"/>
              <a:t>; </a:t>
            </a:r>
            <a:endParaRPr lang="ru-RU" dirty="0"/>
          </a:p>
          <a:p>
            <a:pPr lvl="1"/>
            <a:r>
              <a:rPr lang="en-US" dirty="0" err="1"/>
              <a:t>tb.Foreground</a:t>
            </a:r>
            <a:r>
              <a:rPr lang="en-US" dirty="0"/>
              <a:t> = </a:t>
            </a:r>
            <a:r>
              <a:rPr lang="en-US" dirty="0" err="1"/>
              <a:t>foregr</a:t>
            </a:r>
            <a:r>
              <a:rPr lang="en-US" dirty="0"/>
              <a:t>; </a:t>
            </a:r>
            <a:endParaRPr lang="ru-RU" dirty="0"/>
          </a:p>
          <a:p>
            <a:pPr lvl="1"/>
            <a:r>
              <a:rPr lang="en-US" dirty="0" err="1"/>
              <a:t>tb.Background</a:t>
            </a:r>
            <a:r>
              <a:rPr lang="en-US" dirty="0"/>
              <a:t> = </a:t>
            </a:r>
            <a:r>
              <a:rPr lang="en-US" dirty="0" err="1"/>
              <a:t>backgr</a:t>
            </a:r>
            <a:r>
              <a:rPr lang="en-US" dirty="0"/>
              <a:t>; </a:t>
            </a:r>
            <a:endParaRPr lang="ru-RU" dirty="0"/>
          </a:p>
          <a:p>
            <a:r>
              <a:rPr lang="en-US" dirty="0"/>
              <a:t>}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59092351-2703-4964-89C2-C5995B336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749" y="1044381"/>
            <a:ext cx="5312962" cy="38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0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2300184-C1E8-43F5-B8D2-5C8621855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740486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Домашнее задание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6CEF10-ACFA-47AF-A057-096FE2FA2ADA}"/>
              </a:ext>
            </a:extLst>
          </p:cNvPr>
          <p:cNvSpPr txBox="1"/>
          <p:nvPr/>
        </p:nvSpPr>
        <p:spPr>
          <a:xfrm>
            <a:off x="481613" y="1304096"/>
            <a:ext cx="80809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Разрабатываемое приложение должно обязательно содержать: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 механизм аутентификации;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 главное меню;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контекстное меню;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/>
              <a:t>табличное отображение информации. </a:t>
            </a:r>
          </a:p>
          <a:p>
            <a:r>
              <a:rPr lang="ru-RU" dirty="0"/>
              <a:t>Используйте все пройденные элементы.</a:t>
            </a:r>
          </a:p>
        </p:txBody>
      </p:sp>
    </p:spTree>
    <p:extLst>
      <p:ext uri="{BB962C8B-B14F-4D97-AF65-F5344CB8AC3E}">
        <p14:creationId xmlns:p14="http://schemas.microsoft.com/office/powerpoint/2010/main" val="375649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xmlns="" id="{D70A1947-22E2-4F6F-9A45-3EFBF50DF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22" y="405045"/>
            <a:ext cx="10515600" cy="538765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900" b="1" dirty="0">
                <a:solidFill>
                  <a:srgbClr val="2F2F2F"/>
                </a:solidFill>
              </a:rPr>
              <a:t>Пользовательский 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C08DE98-5BBF-4C94-AFAF-1A2C17116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97802"/>
            <a:ext cx="10515600" cy="312494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Интерфейс – это: </a:t>
            </a:r>
          </a:p>
          <a:p>
            <a:r>
              <a:rPr lang="ru-RU" dirty="0"/>
              <a:t>общая граница между двумя функциональными объектами, требования к которой определяются стандартом;</a:t>
            </a:r>
          </a:p>
          <a:p>
            <a:r>
              <a:rPr lang="ru-RU" dirty="0"/>
              <a:t> совокупность средств, методов и правил взаимодействия (управления, контроля и т. д.) между элементами системы (источник: wikipedia.org);</a:t>
            </a:r>
          </a:p>
          <a:p>
            <a:r>
              <a:rPr lang="ru-RU" dirty="0"/>
              <a:t>это интерфейс, с помощью которого человек может управлять программным обеспечением или аппаратным оснащением.</a:t>
            </a:r>
          </a:p>
        </p:txBody>
      </p:sp>
      <p:pic>
        <p:nvPicPr>
          <p:cNvPr id="2053" name="Picture 5" descr="Что такое разработка пользовательского интерфейса, фотография 1">
            <a:extLst>
              <a:ext uri="{FF2B5EF4-FFF2-40B4-BE49-F238E27FC236}">
                <a16:creationId xmlns:a16="http://schemas.microsoft.com/office/drawing/2014/main" xmlns="" id="{ED2EA22A-D6C4-40DE-B64E-8482DE58D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6" b="23106"/>
          <a:stretch/>
        </p:blipFill>
        <p:spPr bwMode="auto">
          <a:xfrm>
            <a:off x="1491447" y="1364389"/>
            <a:ext cx="8978283" cy="183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322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5CB4DFE-B298-4A12-AEAC-AFD2A8500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5847"/>
            <a:ext cx="11954138" cy="538765"/>
          </a:xfrm>
        </p:spPr>
        <p:txBody>
          <a:bodyPr>
            <a:noAutofit/>
          </a:bodyPr>
          <a:lstStyle/>
          <a:p>
            <a:pPr algn="ctr"/>
            <a:r>
              <a:rPr lang="ru-RU" sz="4400" b="1" i="0" dirty="0">
                <a:solidFill>
                  <a:srgbClr val="2F2F2F"/>
                </a:solidFill>
                <a:effectLst/>
              </a:rPr>
              <a:t>Ошибки в дизайне пользовательских интерфейсов</a:t>
            </a:r>
            <a:endParaRPr lang="ru-RU" sz="4400" dirty="0"/>
          </a:p>
        </p:txBody>
      </p:sp>
      <p:pic>
        <p:nvPicPr>
          <p:cNvPr id="6" name="Рисунок 5" descr="Пример неудачной навигации">
            <a:extLst>
              <a:ext uri="{FF2B5EF4-FFF2-40B4-BE49-F238E27FC236}">
                <a16:creationId xmlns:a16="http://schemas.microsoft.com/office/drawing/2014/main" xmlns="" id="{E3D3DDF1-B3AC-49C3-BF2B-C595780FFE5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t="14791" r="13600"/>
          <a:stretch/>
        </p:blipFill>
        <p:spPr bwMode="auto">
          <a:xfrm>
            <a:off x="4243335" y="1233995"/>
            <a:ext cx="3542191" cy="2484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Пример неудачной навигации">
            <a:extLst>
              <a:ext uri="{FF2B5EF4-FFF2-40B4-BE49-F238E27FC236}">
                <a16:creationId xmlns:a16="http://schemas.microsoft.com/office/drawing/2014/main" xmlns="" id="{D03DC456-6EC5-44B9-AFD5-20142B1D8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1" t="14899" r="16346" b="-1"/>
          <a:stretch/>
        </p:blipFill>
        <p:spPr bwMode="auto">
          <a:xfrm>
            <a:off x="39593" y="1233996"/>
            <a:ext cx="4183915" cy="24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Создание веб-интерфейса сайта">
            <a:extLst>
              <a:ext uri="{FF2B5EF4-FFF2-40B4-BE49-F238E27FC236}">
                <a16:creationId xmlns:a16="http://schemas.microsoft.com/office/drawing/2014/main" xmlns="" id="{0BFA9E38-8A1C-4D8B-A550-28206EEA7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8613"/>
            <a:ext cx="5832875" cy="301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F7D816BF-A560-49E7-9DFC-1D2E0B932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4" r="29370"/>
          <a:stretch/>
        </p:blipFill>
        <p:spPr bwMode="auto">
          <a:xfrm>
            <a:off x="5874109" y="3623321"/>
            <a:ext cx="1706736" cy="314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34DE08EA-B8B5-49A8-A290-34AA9B368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836" y="1363716"/>
            <a:ext cx="4390548" cy="451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2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C860E6A-3938-4624-B69A-4569347D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43" y="595945"/>
            <a:ext cx="11762914" cy="549275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Стандарты пользовательского интерфейса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A94476A-4CC4-4AD6-8A97-4E908FBDF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85" y="1535837"/>
            <a:ext cx="11514338" cy="495703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Функциональные стандарты: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0" i="0" u="sng" dirty="0">
                <a:solidFill>
                  <a:srgbClr val="000000"/>
                </a:solidFill>
                <a:effectLst/>
              </a:rPr>
              <a:t>стандарт ISO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9241-12-1998 регулирует визуальное представление информации, окна, списки, таблицы, метки, поля и др.;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</a:rPr>
              <a:t>стандарт ISO 9241-14-1997 - меню;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</a:rPr>
              <a:t>стандарт ISO 9241-16-1998 - прямые манипуляции;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</a:rPr>
              <a:t>стандарт ISO/IES 10741-1995 - курсор;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</a:rPr>
              <a:t>стандарт ISO/IES 12581-(1999-2000) - пиктограммы.</a:t>
            </a:r>
          </a:p>
          <a:p>
            <a:pPr marL="0" indent="0" algn="just">
              <a:buNone/>
            </a:pPr>
            <a:endParaRPr lang="ru-RU" b="0" i="0" dirty="0">
              <a:solidFill>
                <a:srgbClr val="000000"/>
              </a:solidFill>
              <a:effectLst/>
            </a:endParaRPr>
          </a:p>
          <a:p>
            <a:pPr marL="0" indent="0" algn="just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Стандарты, затрагивающие эргономические характеристики, являются унифицирован­ными по отношению к классам и подклассам: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</a:rPr>
              <a:t>стандарт ISO 9241-10-1996 - руководящие эргономические принципы, соответствие задаче,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самоописательность</a:t>
            </a:r>
            <a:r>
              <a:rPr lang="ru-RU" b="0" i="0" dirty="0">
                <a:solidFill>
                  <a:srgbClr val="000000"/>
                </a:solidFill>
                <a:effectLst/>
              </a:rPr>
              <a:t>, контролируемость, соответствие ожиданиям пользователя, то­лерантность к ошибкам,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настраиваемость</a:t>
            </a:r>
            <a:r>
              <a:rPr lang="ru-RU" b="0" i="0" dirty="0">
                <a:solidFill>
                  <a:srgbClr val="000000"/>
                </a:solidFill>
                <a:effectLst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</a:rPr>
              <a:t>изучаемость</a:t>
            </a:r>
            <a:r>
              <a:rPr lang="ru-RU" b="0" i="0" dirty="0">
                <a:solidFill>
                  <a:srgbClr val="000000"/>
                </a:solidFill>
                <a:effectLst/>
              </a:rPr>
              <a:t>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</a:rPr>
              <a:t>стандарт ISO/IES 13407-1999 - обоснование, принципы, проектирование и реализа­ция ориентированного на пользователя проекта;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</a:rPr>
              <a:t>стандарт ГОСТ Р ИСО/МЭК 12119-2000 - требования к практичности, понятность, обозримость, удобство использования;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</a:rPr>
              <a:t>стандарт ГОСТ Р ИСО/МЭК 9126—93 - практичность, понятность, обучаемость, простота использования.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105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4FC056F-D8F8-43EF-B8D4-1F3704A1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44934"/>
            <a:ext cx="10058400" cy="1006817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Руководства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1D9FCC18-DDC1-4213-B80B-A6D15BEC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251751"/>
            <a:ext cx="10058400" cy="49204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MIT’s User Interface Design &amp; Implementation:</a:t>
            </a:r>
          </a:p>
          <a:p>
            <a:r>
              <a:rPr lang="en-US" dirty="0"/>
              <a:t>http://web.mit.edu/6.813/www/sp16/</a:t>
            </a:r>
          </a:p>
          <a:p>
            <a:r>
              <a:rPr lang="en-US" dirty="0"/>
              <a:t>http://ocw.mit.edu/courses/electrical-engineering-and-computerscience/6-831-user-interface-design-and-implementation-spring-2011/</a:t>
            </a:r>
          </a:p>
          <a:p>
            <a:pPr marL="0" indent="0">
              <a:buNone/>
            </a:pPr>
            <a:r>
              <a:rPr lang="en-US" dirty="0"/>
              <a:t>Microsoft Desktop App User Interface:</a:t>
            </a:r>
          </a:p>
          <a:p>
            <a:r>
              <a:rPr lang="en-US" dirty="0"/>
              <a:t>https://msdn.microsoft.com/enus/library/windows/desktop/ff657751(v=vs.85).aspx</a:t>
            </a:r>
          </a:p>
          <a:p>
            <a:pPr marL="0" indent="0">
              <a:buNone/>
            </a:pPr>
            <a:r>
              <a:rPr lang="en-US" dirty="0"/>
              <a:t>Google Material design guidelines:</a:t>
            </a:r>
          </a:p>
          <a:p>
            <a:r>
              <a:rPr lang="en-US" dirty="0"/>
              <a:t>https://material.io/guidelines</a:t>
            </a:r>
          </a:p>
          <a:p>
            <a:pPr marL="0" indent="0">
              <a:buNone/>
            </a:pPr>
            <a:r>
              <a:rPr lang="en-US" dirty="0"/>
              <a:t>Apple design guides:</a:t>
            </a:r>
          </a:p>
          <a:p>
            <a:r>
              <a:rPr lang="en-US" dirty="0"/>
              <a:t>https://developer.apple.com/design</a:t>
            </a:r>
          </a:p>
          <a:p>
            <a:pPr marL="0" indent="0">
              <a:buNone/>
            </a:pPr>
            <a:r>
              <a:rPr lang="ru-RU" dirty="0"/>
              <a:t>Руководство по проектированию пользовательского интерфейса </a:t>
            </a:r>
            <a:r>
              <a:rPr lang="en-US" dirty="0"/>
              <a:t>GNOME:</a:t>
            </a:r>
          </a:p>
          <a:p>
            <a:r>
              <a:rPr lang="en-US" dirty="0"/>
              <a:t>https://developer.gnome.org/hig/stable/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0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AAC228A-7F9B-4402-9AEC-F664F82DD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0862"/>
            <a:ext cx="10058400" cy="1024572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4400" dirty="0"/>
              <a:t>UX/UI-</a:t>
            </a:r>
            <a:r>
              <a:rPr lang="ru-RU" sz="4400" dirty="0"/>
              <a:t>дизайн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xmlns="" id="{AA437334-D014-43B6-AAC3-01CA4524F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532928"/>
              </p:ext>
            </p:extLst>
          </p:nvPr>
        </p:nvGraphicFramePr>
        <p:xfrm>
          <a:off x="1171852" y="1461201"/>
          <a:ext cx="10262586" cy="2190584"/>
        </p:xfrm>
        <a:graphic>
          <a:graphicData uri="http://schemas.openxmlformats.org/drawingml/2006/table">
            <a:tbl>
              <a:tblPr/>
              <a:tblGrid>
                <a:gridCol w="5131293">
                  <a:extLst>
                    <a:ext uri="{9D8B030D-6E8A-4147-A177-3AD203B41FA5}">
                      <a16:colId xmlns:a16="http://schemas.microsoft.com/office/drawing/2014/main" xmlns="" val="426112761"/>
                    </a:ext>
                  </a:extLst>
                </a:gridCol>
                <a:gridCol w="5131293">
                  <a:extLst>
                    <a:ext uri="{9D8B030D-6E8A-4147-A177-3AD203B41FA5}">
                      <a16:colId xmlns:a16="http://schemas.microsoft.com/office/drawing/2014/main" xmlns="" val="744405846"/>
                    </a:ext>
                  </a:extLst>
                </a:gridCol>
              </a:tblGrid>
              <a:tr h="478403"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effectLst/>
                        </a:rPr>
                        <a:t>UX, User Experience</a:t>
                      </a:r>
                      <a:endParaRPr lang="en-US" dirty="0">
                        <a:effectLst/>
                      </a:endParaRPr>
                    </a:p>
                  </a:txBody>
                  <a:tcPr marL="152400" marR="152400" marT="152400" marB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dirty="0">
                          <a:effectLst/>
                        </a:rPr>
                        <a:t>UI, User Interface</a:t>
                      </a:r>
                      <a:endParaRPr lang="en-US" dirty="0">
                        <a:effectLst/>
                      </a:endParaRPr>
                    </a:p>
                  </a:txBody>
                  <a:tcPr marR="152400" marT="152400" marB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643495"/>
                  </a:ext>
                </a:extLst>
              </a:tr>
              <a:tr h="1611464"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effectLst/>
                        </a:rPr>
                        <a:t>«Пользовательский опыт» — это абстракция. Работа UX-</a:t>
                      </a:r>
                      <a:r>
                        <a:rPr lang="ru-RU" dirty="0" err="1">
                          <a:effectLst/>
                        </a:rPr>
                        <a:t>cпециалиста</a:t>
                      </a:r>
                      <a:r>
                        <a:rPr lang="ru-RU" dirty="0">
                          <a:effectLst/>
                        </a:rPr>
                        <a:t> — абстрактные схемы, таблицы, данные, они послужат материалом для конкретного интерфейса.</a:t>
                      </a:r>
                    </a:p>
                  </a:txBody>
                  <a:tcPr marL="152400" marR="152400" marT="152400" marB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dirty="0">
                          <a:effectLst/>
                        </a:rPr>
                        <a:t>«Пользовательский интерфейс» — это конкретика. Работа UI-дизайнера — конечный продукт, который увидят пользователи. Основан на абстракциях UX.</a:t>
                      </a:r>
                    </a:p>
                  </a:txBody>
                  <a:tcPr marR="152400" marT="152400" marB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3661098"/>
                  </a:ext>
                </a:extLst>
              </a:tr>
            </a:tbl>
          </a:graphicData>
        </a:graphic>
      </p:graphicFrame>
      <p:pic>
        <p:nvPicPr>
          <p:cNvPr id="3074" name="Picture 2" descr="ЧЕМ ОТЛИЧАЮТСЯ UX И UI ДИЗАЙНЕРЫ&#10;Обещанный пост про разницу UX и UI. Эти понятия путают довольно часто. Мало того, что аббревиатуры похожи, так еще и не все понимают разницу функционала.-2">
            <a:extLst>
              <a:ext uri="{FF2B5EF4-FFF2-40B4-BE49-F238E27FC236}">
                <a16:creationId xmlns:a16="http://schemas.microsoft.com/office/drawing/2014/main" xmlns="" id="{E90D8B21-00C8-4CF6-AB96-F84BC3AAE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50" y="3827552"/>
            <a:ext cx="4440420" cy="25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xmlns="" id="{630B04CE-E027-4098-BDAB-7A11D7EF5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78" y="3827552"/>
            <a:ext cx="4440422" cy="259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43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BA13B72-0D26-41DE-B893-577842BDE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4" y="353457"/>
            <a:ext cx="11594237" cy="664685"/>
          </a:xfrm>
        </p:spPr>
        <p:txBody>
          <a:bodyPr>
            <a:noAutofit/>
          </a:bodyPr>
          <a:lstStyle/>
          <a:p>
            <a:pPr algn="ctr"/>
            <a:r>
              <a:rPr lang="ru-RU" sz="4400" b="1" dirty="0">
                <a:solidFill>
                  <a:srgbClr val="2F2F2F"/>
                </a:solidFill>
              </a:rPr>
              <a:t>Основные принципы создания интерфейса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2343F5F-D388-488A-96BD-5F261DF47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19" y="2929630"/>
            <a:ext cx="11594237" cy="378188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000000"/>
                </a:solidFill>
                <a:effectLst/>
              </a:rPr>
              <a:t>Алан Купер в книге «Интерфейс. Основы проектирования взаимодействия» </a:t>
            </a:r>
            <a:r>
              <a:rPr lang="ru-RU" b="1" i="0" dirty="0">
                <a:solidFill>
                  <a:srgbClr val="000000"/>
                </a:solidFill>
                <a:effectLst/>
              </a:rPr>
              <a:t>6 принципов проектирования и дизайна интерфейсов программного обеспечения :</a:t>
            </a:r>
            <a:endParaRPr lang="ru-RU" b="0" i="0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</a:rPr>
              <a:t>Эффективность:</a:t>
            </a:r>
            <a:r>
              <a:rPr lang="ru-RU" b="0" i="0" dirty="0">
                <a:solidFill>
                  <a:srgbClr val="000000"/>
                </a:solidFill>
                <a:effectLst/>
              </a:rPr>
              <a:t> помогайте пользователям достигать целей;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</a:rPr>
              <a:t>Концептуальная целостность: </a:t>
            </a:r>
            <a:r>
              <a:rPr lang="ru-RU" b="0" i="0" dirty="0">
                <a:solidFill>
                  <a:srgbClr val="000000"/>
                </a:solidFill>
                <a:effectLst/>
              </a:rPr>
              <a:t>создавайте систему объединенные единым видением. Японцы говорят: «Бесполезно грести сильнее, если ты гребешь в неправильном направлении» и «Видение без действия — это мечта, а действия без видения — это кошмар»;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</a:rPr>
              <a:t>Грамматика: 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прокладывайте коммуникацию с пользователем последовательно комбинируя комплексные объекты из алфавита простейших блоков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</a:rPr>
              <a:t>Отображение (</a:t>
            </a:r>
            <a:r>
              <a:rPr lang="ru-RU" b="1" i="0" dirty="0" err="1">
                <a:solidFill>
                  <a:srgbClr val="000000"/>
                </a:solidFill>
                <a:effectLst/>
              </a:rPr>
              <a:t>Mapping</a:t>
            </a:r>
            <a:r>
              <a:rPr lang="ru-RU" b="1" i="0" dirty="0">
                <a:solidFill>
                  <a:srgbClr val="000000"/>
                </a:solidFill>
                <a:effectLst/>
              </a:rPr>
              <a:t>): </a:t>
            </a:r>
            <a:r>
              <a:rPr lang="ru-RU" b="0" i="0" dirty="0">
                <a:solidFill>
                  <a:srgbClr val="000000"/>
                </a:solidFill>
                <a:effectLst/>
              </a:rPr>
              <a:t>предоставьте контроль пользователю и создайте наглядные зависимости между рычагами влияния и объектами на которые они влияют;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</a:rPr>
              <a:t>Надежность: </a:t>
            </a:r>
            <a:r>
              <a:rPr lang="ru-RU" b="0" i="0" dirty="0">
                <a:solidFill>
                  <a:srgbClr val="000000"/>
                </a:solidFill>
                <a:effectLst/>
              </a:rPr>
              <a:t>создайте системы, которые дают пользователям уверенность и создают атмосферу доверия;</a:t>
            </a:r>
          </a:p>
          <a:p>
            <a:pPr algn="l">
              <a:buFont typeface="+mj-lt"/>
              <a:buAutoNum type="arabicPeriod"/>
            </a:pPr>
            <a:r>
              <a:rPr lang="ru-RU" b="1" i="0" dirty="0">
                <a:solidFill>
                  <a:srgbClr val="000000"/>
                </a:solidFill>
                <a:effectLst/>
              </a:rPr>
              <a:t>Вовлеченность: </a:t>
            </a:r>
            <a:r>
              <a:rPr lang="ru-RU" b="0" i="0" dirty="0">
                <a:solidFill>
                  <a:srgbClr val="000000"/>
                </a:solidFill>
                <a:effectLst/>
              </a:rPr>
              <a:t>развивайте человечную жилку в ваших программных продуктах, тогда пользователи будут воспринимать софт как надежного партнера в любимом деле. С таким партнером всегда приятно вернуться к делу снова и снова;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CCADEFF-06B2-48F4-AA98-3228ACD74F24}"/>
              </a:ext>
            </a:extLst>
          </p:cNvPr>
          <p:cNvSpPr txBox="1"/>
          <p:nvPr/>
        </p:nvSpPr>
        <p:spPr>
          <a:xfrm>
            <a:off x="346230" y="1296925"/>
            <a:ext cx="1166525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Usability (</a:t>
            </a:r>
            <a:r>
              <a:rPr lang="ru-RU" dirty="0"/>
              <a:t>эргономичность, практичность) — одна из характеристик качества программного продукта.</a:t>
            </a:r>
          </a:p>
          <a:p>
            <a:r>
              <a:rPr lang="en-US" dirty="0"/>
              <a:t>Usability — </a:t>
            </a:r>
            <a:r>
              <a:rPr lang="ru-RU" dirty="0"/>
              <a:t>способность программного продукта быть понимаемым, изучаемым, используемым и привлекательным для пользователя.</a:t>
            </a:r>
          </a:p>
          <a:p>
            <a:r>
              <a:rPr lang="ru-RU" dirty="0"/>
              <a:t>(</a:t>
            </a:r>
            <a:r>
              <a:rPr lang="en-US" dirty="0"/>
              <a:t>ISO/IEC 25030:2007 Software engineering — Software product Quality</a:t>
            </a:r>
            <a:r>
              <a:rPr lang="ru-RU" dirty="0"/>
              <a:t> </a:t>
            </a:r>
            <a:r>
              <a:rPr lang="en-US" dirty="0"/>
              <a:t>Requirements and Evaluation (</a:t>
            </a:r>
            <a:r>
              <a:rPr lang="en-US" dirty="0" err="1"/>
              <a:t>SQuaRE</a:t>
            </a:r>
            <a:r>
              <a:rPr lang="en-US" dirty="0"/>
              <a:t>) — Quality requirements)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996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AA07D19-D1C8-4180-9491-E1F2DBF5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5036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Правила хорошего пользовательского интерфейса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DA22D4D-E3BD-441F-8A21-1997E41ED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669002"/>
            <a:ext cx="10746508" cy="4793942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Использовать пространство для группировки связанных элементов.</a:t>
            </a:r>
          </a:p>
          <a:p>
            <a:r>
              <a:rPr lang="ru-RU" dirty="0"/>
              <a:t>Соблюдать согласованность.</a:t>
            </a:r>
          </a:p>
          <a:p>
            <a:r>
              <a:rPr lang="ru-RU" dirty="0"/>
              <a:t>Сделать так, чтобы похожие элементы действовали похожим образом.</a:t>
            </a:r>
          </a:p>
          <a:p>
            <a:r>
              <a:rPr lang="ru-RU" dirty="0"/>
              <a:t>Создать отчётливую визуальную иерархию.</a:t>
            </a:r>
          </a:p>
          <a:p>
            <a:r>
              <a:rPr lang="ru-RU" dirty="0"/>
              <a:t>Удалить необязательные стили.</a:t>
            </a:r>
          </a:p>
          <a:p>
            <a:r>
              <a:rPr lang="ru-RU" dirty="0"/>
              <a:t>Использовать цвета целенаправленно.</a:t>
            </a:r>
          </a:p>
          <a:p>
            <a:r>
              <a:rPr lang="ru-RU" dirty="0"/>
              <a:t>Поддерживать соотношение контрастности элементов интерфейса 3:1.</a:t>
            </a:r>
          </a:p>
          <a:p>
            <a:r>
              <a:rPr lang="ru-RU" dirty="0"/>
              <a:t>Поддерживать соотношение контрастности текста 4,5:1.</a:t>
            </a:r>
          </a:p>
          <a:p>
            <a:r>
              <a:rPr lang="ru-RU" dirty="0"/>
              <a:t>Не опираться в качестве индикатора исключительно на цвет.</a:t>
            </a:r>
          </a:p>
          <a:p>
            <a:r>
              <a:rPr lang="ru-RU" dirty="0"/>
              <a:t>Использовать одну гарнитуру без засечек.</a:t>
            </a:r>
          </a:p>
          <a:p>
            <a:r>
              <a:rPr lang="ru-RU" dirty="0"/>
              <a:t>Использовать шрифт с более высокими строчными буквами.</a:t>
            </a:r>
          </a:p>
          <a:p>
            <a:r>
              <a:rPr lang="ru-RU" dirty="0"/>
              <a:t>Ограничить использование верхнего регистра.</a:t>
            </a:r>
          </a:p>
          <a:p>
            <a:r>
              <a:rPr lang="ru-RU" dirty="0"/>
              <a:t>Использовать только обычный и полужирный шрифт.</a:t>
            </a:r>
          </a:p>
          <a:p>
            <a:r>
              <a:rPr lang="ru-RU" dirty="0"/>
              <a:t>Избегать чисто чёрного текста.</a:t>
            </a:r>
          </a:p>
          <a:p>
            <a:r>
              <a:rPr lang="ru-RU" dirty="0"/>
              <a:t>Выравнивать текст по левому краю.</a:t>
            </a:r>
          </a:p>
          <a:p>
            <a:r>
              <a:rPr lang="ru-RU" dirty="0"/>
              <a:t>Использовать для основного текста не менее 1,5 высоты строки.</a:t>
            </a:r>
          </a:p>
        </p:txBody>
      </p:sp>
    </p:spTree>
    <p:extLst>
      <p:ext uri="{BB962C8B-B14F-4D97-AF65-F5344CB8AC3E}">
        <p14:creationId xmlns:p14="http://schemas.microsoft.com/office/powerpoint/2010/main" val="77493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3FD8D92-9E8D-467B-8FF3-824A05C2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67" y="214752"/>
            <a:ext cx="5473223" cy="731608"/>
          </a:xfrm>
        </p:spPr>
        <p:txBody>
          <a:bodyPr>
            <a:noAutofit/>
          </a:bodyPr>
          <a:lstStyle/>
          <a:p>
            <a:r>
              <a:rPr lang="ru-RU" sz="4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Пример</a:t>
            </a:r>
            <a:endParaRPr lang="ru-RU" sz="4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573A6115-FB94-4173-9ACD-DC7F600E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80" y="0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xmlns="" id="{5BD2963E-674A-44F7-BC69-4514FEDBD93D}"/>
              </a:ext>
            </a:extLst>
          </p:cNvPr>
          <p:cNvSpPr txBox="1">
            <a:spLocks/>
          </p:cNvSpPr>
          <p:nvPr/>
        </p:nvSpPr>
        <p:spPr>
          <a:xfrm>
            <a:off x="102730" y="822242"/>
            <a:ext cx="5473223" cy="607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400" dirty="0">
                <a:solidFill>
                  <a:srgbClr val="333333"/>
                </a:solidFill>
                <a:latin typeface="Fira Sans" panose="020B0503050000020004" pitchFamily="34" charset="0"/>
              </a:rPr>
              <a:t>1. И</a:t>
            </a:r>
            <a:r>
              <a:rPr lang="ru-RU" sz="1400" cap="none" dirty="0">
                <a:solidFill>
                  <a:srgbClr val="333333"/>
                </a:solidFill>
                <a:latin typeface="Fira Sans" panose="020B0503050000020004" pitchFamily="34" charset="0"/>
              </a:rPr>
              <a:t>спользуйте пространство для организации связанных элементов</a:t>
            </a:r>
            <a:endParaRPr lang="ru-RU" sz="1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xmlns="" id="{08016A1B-8F98-4D8C-8E64-353B5C1C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35" y="0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1D38841-CED8-4F25-8818-D9C2335E22BA}"/>
              </a:ext>
            </a:extLst>
          </p:cNvPr>
          <p:cNvSpPr txBox="1"/>
          <p:nvPr/>
        </p:nvSpPr>
        <p:spPr>
          <a:xfrm>
            <a:off x="117528" y="1334213"/>
            <a:ext cx="6169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2. Соблюдайте согласованность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xmlns="" id="{47E49BC3-4061-4F12-9312-FB0912C8B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79" y="0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42DECD4-0CA9-4A22-AE2C-58402156F056}"/>
              </a:ext>
            </a:extLst>
          </p:cNvPr>
          <p:cNvSpPr txBox="1"/>
          <p:nvPr/>
        </p:nvSpPr>
        <p:spPr>
          <a:xfrm>
            <a:off x="120497" y="1608664"/>
            <a:ext cx="54732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3. Сделайте так, чтобы похожие элементы работали похожим образом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xmlns="" id="{14E290DF-25FD-482A-B1DA-0BA11AC6A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34" y="0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AEC4B7C-39B8-46E3-8B8E-130A76C70093}"/>
              </a:ext>
            </a:extLst>
          </p:cNvPr>
          <p:cNvSpPr txBox="1"/>
          <p:nvPr/>
        </p:nvSpPr>
        <p:spPr>
          <a:xfrm>
            <a:off x="102730" y="2148060"/>
            <a:ext cx="6169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4. Создайте отчётливую визуальную иерархи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xmlns="" id="{BB0D3A05-881F-4E1E-A44A-3F3F9B8B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36" y="337842"/>
            <a:ext cx="6437129" cy="299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xmlns="" id="{651C4098-5658-4BBD-94D4-77A94ACE5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33" y="3382496"/>
            <a:ext cx="6624736" cy="294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xmlns="" id="{CEE43F00-4685-490B-BEEA-469F4855E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190" y="-46504"/>
            <a:ext cx="7132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xmlns="" id="{9EC526D5-D9F8-4483-9F18-07585CD1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455" y="-93008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EDD8F29-D76C-4959-980C-3AA32A8E6E0E}"/>
              </a:ext>
            </a:extLst>
          </p:cNvPr>
          <p:cNvSpPr txBox="1"/>
          <p:nvPr/>
        </p:nvSpPr>
        <p:spPr>
          <a:xfrm>
            <a:off x="67291" y="2485427"/>
            <a:ext cx="6351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 5. Удаляйте необязательные стили</a:t>
            </a:r>
          </a:p>
        </p:txBody>
      </p:sp>
      <p:pic>
        <p:nvPicPr>
          <p:cNvPr id="4116" name="Picture 20">
            <a:extLst>
              <a:ext uri="{FF2B5EF4-FFF2-40B4-BE49-F238E27FC236}">
                <a16:creationId xmlns:a16="http://schemas.microsoft.com/office/drawing/2014/main" xmlns="" id="{F592AB6A-25BC-484F-8C2D-48A63D9B0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149" y="-69756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0FF0C8-BAE3-40AA-9C08-9498AF1D4961}"/>
              </a:ext>
            </a:extLst>
          </p:cNvPr>
          <p:cNvSpPr txBox="1"/>
          <p:nvPr/>
        </p:nvSpPr>
        <p:spPr>
          <a:xfrm>
            <a:off x="59400" y="2760006"/>
            <a:ext cx="6351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 6. Используйте цвета целенаправленно</a:t>
            </a:r>
          </a:p>
        </p:txBody>
      </p:sp>
      <p:pic>
        <p:nvPicPr>
          <p:cNvPr id="4118" name="Picture 22">
            <a:extLst>
              <a:ext uri="{FF2B5EF4-FFF2-40B4-BE49-F238E27FC236}">
                <a16:creationId xmlns:a16="http://schemas.microsoft.com/office/drawing/2014/main" xmlns="" id="{2F777154-964A-4938-B222-DBD108F66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618" y="-23252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CAF215B-C309-4D3E-9E7F-90D8F785C183}"/>
              </a:ext>
            </a:extLst>
          </p:cNvPr>
          <p:cNvSpPr txBox="1"/>
          <p:nvPr/>
        </p:nvSpPr>
        <p:spPr>
          <a:xfrm>
            <a:off x="67291" y="3017549"/>
            <a:ext cx="53959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 7. Поддерживайте соотношение контрастности элементов интерфейса 3:1</a:t>
            </a:r>
          </a:p>
        </p:txBody>
      </p:sp>
      <p:pic>
        <p:nvPicPr>
          <p:cNvPr id="4120" name="Picture 24">
            <a:extLst>
              <a:ext uri="{FF2B5EF4-FFF2-40B4-BE49-F238E27FC236}">
                <a16:creationId xmlns:a16="http://schemas.microsoft.com/office/drawing/2014/main" xmlns="" id="{6836E926-C013-43D7-B608-C5C1D9802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708" y="-23252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E04AC22-3A46-4C3F-BE2F-13616972C693}"/>
              </a:ext>
            </a:extLst>
          </p:cNvPr>
          <p:cNvSpPr txBox="1"/>
          <p:nvPr/>
        </p:nvSpPr>
        <p:spPr>
          <a:xfrm>
            <a:off x="67291" y="3538421"/>
            <a:ext cx="63519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333333"/>
                </a:solidFill>
                <a:latin typeface="Fira Sans" panose="020B0503050000020004" pitchFamily="34" charset="0"/>
              </a:rPr>
              <a:t>8. Поддерживайте соотношение контрастности текста 4,5:1</a:t>
            </a:r>
          </a:p>
        </p:txBody>
      </p:sp>
      <p:pic>
        <p:nvPicPr>
          <p:cNvPr id="4122" name="Picture 26">
            <a:extLst>
              <a:ext uri="{FF2B5EF4-FFF2-40B4-BE49-F238E27FC236}">
                <a16:creationId xmlns:a16="http://schemas.microsoft.com/office/drawing/2014/main" xmlns="" id="{0F388138-B10F-4FB9-9A10-2AEADE545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93008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01B248C-3E45-47AF-8B46-D7796FBD9192}"/>
              </a:ext>
            </a:extLst>
          </p:cNvPr>
          <p:cNvSpPr txBox="1"/>
          <p:nvPr/>
        </p:nvSpPr>
        <p:spPr>
          <a:xfrm>
            <a:off x="30548" y="3878906"/>
            <a:ext cx="5990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333333"/>
                </a:solidFill>
                <a:latin typeface="Fira Sans" panose="020B0503050000020004" pitchFamily="34" charset="0"/>
              </a:rPr>
              <a:t> 9. Не полагайтесь в качестве индикатора исключительно на цвет</a:t>
            </a:r>
          </a:p>
        </p:txBody>
      </p:sp>
      <p:pic>
        <p:nvPicPr>
          <p:cNvPr id="4124" name="Picture 28">
            <a:extLst>
              <a:ext uri="{FF2B5EF4-FFF2-40B4-BE49-F238E27FC236}">
                <a16:creationId xmlns:a16="http://schemas.microsoft.com/office/drawing/2014/main" xmlns="" id="{5A231F1E-F929-4AC4-854E-0F461BC24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81" y="109003"/>
            <a:ext cx="6448425" cy="626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88A9386-0ED1-434A-95FC-39DFAD0EE480}"/>
              </a:ext>
            </a:extLst>
          </p:cNvPr>
          <p:cNvSpPr txBox="1"/>
          <p:nvPr/>
        </p:nvSpPr>
        <p:spPr>
          <a:xfrm>
            <a:off x="76426" y="4237760"/>
            <a:ext cx="6369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10. Используйте одну гарнитуру без засечек</a:t>
            </a:r>
          </a:p>
        </p:txBody>
      </p:sp>
      <p:pic>
        <p:nvPicPr>
          <p:cNvPr id="4126" name="Picture 30">
            <a:extLst>
              <a:ext uri="{FF2B5EF4-FFF2-40B4-BE49-F238E27FC236}">
                <a16:creationId xmlns:a16="http://schemas.microsoft.com/office/drawing/2014/main" xmlns="" id="{EDAEAD3D-AE42-4F8A-8AF1-F8E9C1A4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781" y="-109003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1C20617-F138-4367-8314-F1132AD23A69}"/>
              </a:ext>
            </a:extLst>
          </p:cNvPr>
          <p:cNvSpPr txBox="1"/>
          <p:nvPr/>
        </p:nvSpPr>
        <p:spPr>
          <a:xfrm>
            <a:off x="75549" y="4598908"/>
            <a:ext cx="6418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11. Используйте гарнитуру с более высокими строчными буквами</a:t>
            </a:r>
          </a:p>
        </p:txBody>
      </p:sp>
      <p:pic>
        <p:nvPicPr>
          <p:cNvPr id="4128" name="Picture 32">
            <a:extLst>
              <a:ext uri="{FF2B5EF4-FFF2-40B4-BE49-F238E27FC236}">
                <a16:creationId xmlns:a16="http://schemas.microsoft.com/office/drawing/2014/main" xmlns="" id="{D6A7FCD8-30DB-43C5-8546-8BFC84EF4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849" y="-169879"/>
            <a:ext cx="6625745" cy="185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>
            <a:extLst>
              <a:ext uri="{FF2B5EF4-FFF2-40B4-BE49-F238E27FC236}">
                <a16:creationId xmlns:a16="http://schemas.microsoft.com/office/drawing/2014/main" xmlns="" id="{F639E029-C9E0-4BC6-A29E-E5E566F02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67" y="884741"/>
            <a:ext cx="6448425" cy="60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E7B98F60-17E7-463D-934C-8C401F558B81}"/>
              </a:ext>
            </a:extLst>
          </p:cNvPr>
          <p:cNvSpPr txBox="1"/>
          <p:nvPr/>
        </p:nvSpPr>
        <p:spPr>
          <a:xfrm>
            <a:off x="25243" y="4921963"/>
            <a:ext cx="6369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 12. Ограничивайте использование верхнего регистра</a:t>
            </a:r>
          </a:p>
        </p:txBody>
      </p:sp>
      <p:pic>
        <p:nvPicPr>
          <p:cNvPr id="4134" name="Picture 38">
            <a:extLst>
              <a:ext uri="{FF2B5EF4-FFF2-40B4-BE49-F238E27FC236}">
                <a16:creationId xmlns:a16="http://schemas.microsoft.com/office/drawing/2014/main" xmlns="" id="{1E1F925C-DB9B-47FB-A1C9-E4AA0F37A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86" y="62499"/>
            <a:ext cx="5879438" cy="162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6" name="Picture 40">
            <a:extLst>
              <a:ext uri="{FF2B5EF4-FFF2-40B4-BE49-F238E27FC236}">
                <a16:creationId xmlns:a16="http://schemas.microsoft.com/office/drawing/2014/main" xmlns="" id="{E1F6C479-231E-4B47-A5CC-009239F40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245" y="1369106"/>
            <a:ext cx="6448425" cy="552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870CC97-CEDB-43E7-8DA9-5F1FEB081B31}"/>
              </a:ext>
            </a:extLst>
          </p:cNvPr>
          <p:cNvSpPr txBox="1"/>
          <p:nvPr/>
        </p:nvSpPr>
        <p:spPr>
          <a:xfrm>
            <a:off x="67291" y="5166817"/>
            <a:ext cx="6418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13. Используйте только простой и жирный шрифты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E8726B55-60A9-4802-8E4C-4F098756F881}"/>
              </a:ext>
            </a:extLst>
          </p:cNvPr>
          <p:cNvSpPr txBox="1"/>
          <p:nvPr/>
        </p:nvSpPr>
        <p:spPr>
          <a:xfrm>
            <a:off x="59400" y="5410954"/>
            <a:ext cx="6369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 14. Избегайте чисто чёрного текста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ADD9E0C8-3535-4FE8-8D53-671302087D5C}"/>
              </a:ext>
            </a:extLst>
          </p:cNvPr>
          <p:cNvSpPr txBox="1"/>
          <p:nvPr/>
        </p:nvSpPr>
        <p:spPr>
          <a:xfrm>
            <a:off x="75549" y="5734726"/>
            <a:ext cx="6418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333333"/>
                </a:solidFill>
                <a:effectLst/>
                <a:latin typeface="Fira Sans" panose="020B0503050000020004" pitchFamily="34" charset="0"/>
              </a:rPr>
              <a:t>15. Выравнивайте текст по левому краю</a:t>
            </a:r>
          </a:p>
        </p:txBody>
      </p:sp>
      <p:pic>
        <p:nvPicPr>
          <p:cNvPr id="4138" name="Picture 42">
            <a:extLst>
              <a:ext uri="{FF2B5EF4-FFF2-40B4-BE49-F238E27FC236}">
                <a16:creationId xmlns:a16="http://schemas.microsoft.com/office/drawing/2014/main" xmlns="" id="{74EC5E68-7509-49A2-80F9-3D72CD3A8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40" y="62402"/>
            <a:ext cx="6448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C2377DE9-F9F5-48DF-9076-5D7B8F7403EA}"/>
              </a:ext>
            </a:extLst>
          </p:cNvPr>
          <p:cNvSpPr txBox="1"/>
          <p:nvPr/>
        </p:nvSpPr>
        <p:spPr>
          <a:xfrm>
            <a:off x="10574" y="6049367"/>
            <a:ext cx="6418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333333"/>
                </a:solidFill>
                <a:latin typeface="Fira Sans" panose="020B0503050000020004" pitchFamily="34" charset="0"/>
              </a:rPr>
              <a:t>16. Используйте для основного текста не менее 1,5 высоты строки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4140" name="Picture 44">
            <a:extLst>
              <a:ext uri="{FF2B5EF4-FFF2-40B4-BE49-F238E27FC236}">
                <a16:creationId xmlns:a16="http://schemas.microsoft.com/office/drawing/2014/main" xmlns="" id="{DB7B1419-23D2-4C2F-BE48-DD52BB325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249" y="-42665"/>
            <a:ext cx="6083814" cy="16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42" name="Picture 46">
            <a:extLst>
              <a:ext uri="{FF2B5EF4-FFF2-40B4-BE49-F238E27FC236}">
                <a16:creationId xmlns:a16="http://schemas.microsoft.com/office/drawing/2014/main" xmlns="" id="{B24226CB-47E7-4489-8A2B-AFE3B6F97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98" y="1360514"/>
            <a:ext cx="6448425" cy="55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22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4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20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000" fill="hold"/>
                                        <p:tgtEl>
                                          <p:spTgt spid="4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000" fill="hold"/>
                                        <p:tgtEl>
                                          <p:spTgt spid="4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4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 fill="hold"/>
                                        <p:tgtEl>
                                          <p:spTgt spid="4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0" fill="hold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4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4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4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4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4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  <p:bldP spid="15" grpId="0"/>
      <p:bldP spid="21" grpId="0"/>
      <p:bldP spid="24" grpId="0"/>
      <p:bldP spid="27" grpId="0"/>
      <p:bldP spid="32" grpId="0"/>
      <p:bldP spid="35" grpId="0"/>
      <p:bldP spid="38" grpId="0"/>
      <p:bldP spid="41" grpId="0"/>
      <p:bldP spid="48" grpId="0"/>
      <p:bldP spid="52" grpId="0"/>
      <p:bldP spid="54" grpId="0"/>
      <p:bldP spid="5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Дерево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Дерево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Дерево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TotalTime>995</TotalTime>
  <Words>835</Words>
  <Application>Microsoft Office PowerPoint</Application>
  <PresentationFormat>Произвольный</PresentationFormat>
  <Paragraphs>183</Paragraphs>
  <Slides>15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Дерево</vt:lpstr>
      <vt:lpstr>Проектирование и разработка интерфейса пользователя</vt:lpstr>
      <vt:lpstr>Пользовательский интерфейс</vt:lpstr>
      <vt:lpstr>Ошибки в дизайне пользовательских интерфейсов</vt:lpstr>
      <vt:lpstr>Стандарты пользовательского интерфейса</vt:lpstr>
      <vt:lpstr>Руководства</vt:lpstr>
      <vt:lpstr> UX/UI-дизайн</vt:lpstr>
      <vt:lpstr>Основные принципы создания интерфейса</vt:lpstr>
      <vt:lpstr>Правила хорошего пользовательского интерфейса</vt:lpstr>
      <vt:lpstr>Пример</vt:lpstr>
      <vt:lpstr>Пропорции и расположение</vt:lpstr>
      <vt:lpstr>Разработаем пользовательский интерфейс на основе системы Windows</vt:lpstr>
      <vt:lpstr>Модальные и обычные кнопки диалогового окна</vt:lpstr>
      <vt:lpstr>Работа с датами и временем</vt:lpstr>
      <vt:lpstr> выделение активного поля ввода</vt:lpstr>
      <vt:lpstr>Домашнее задание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Проектирование и разработка интерфейса пользователя</dc:title>
  <dc:creator>Lena</dc:creator>
  <cp:lastModifiedBy>PC</cp:lastModifiedBy>
  <cp:revision>4</cp:revision>
  <dcterms:created xsi:type="dcterms:W3CDTF">2024-03-22T16:46:49Z</dcterms:created>
  <dcterms:modified xsi:type="dcterms:W3CDTF">2024-04-03T08:20:54Z</dcterms:modified>
</cp:coreProperties>
</file>